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0" r:id="rId3"/>
    <p:sldId id="277" r:id="rId4"/>
    <p:sldId id="281" r:id="rId5"/>
    <p:sldId id="278" r:id="rId6"/>
    <p:sldId id="279" r:id="rId7"/>
    <p:sldId id="280" r:id="rId8"/>
    <p:sldId id="282" r:id="rId9"/>
    <p:sldId id="283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CD9E94-3F78-4AEB-A754-C2626EC75654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5B3438-798C-477E-B7AF-63F8C0F52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0%D0%B2%D0%B8%D1%82%D0%B5%D0%BB%D1%8C%D1%81%D1%82%D0%B2%D0%BE" TargetMode="External"/><Relationship Id="rId3" Type="http://schemas.openxmlformats.org/officeDocument/2006/relationships/hyperlink" Target="https://ru.wikipedia.org/wiki/%D0%A8%D1%83%D0%BC%D0%B5%D1%80" TargetMode="External"/><Relationship Id="rId7" Type="http://schemas.openxmlformats.org/officeDocument/2006/relationships/hyperlink" Target="https://ru.wikipedia.org/wiki/%D0%9B%D0%B8%D0%B1%D0%B5%D1%80%D0%B0%D0%BB%D0%B8%D0%B7%D0%BC" TargetMode="External"/><Relationship Id="rId12" Type="http://schemas.openxmlformats.org/officeDocument/2006/relationships/hyperlink" Target="https://ru.wikipedia.org/wiki/%D0%93%D0%BB%D0%BE%D0%B1%D0%B0%D0%BB%D0%B8%D0%B7%D0%B0%D1%86%D0%B8%D1%8F" TargetMode="External"/><Relationship Id="rId2" Type="http://schemas.openxmlformats.org/officeDocument/2006/relationships/hyperlink" Target="https://ru.wikipedia.org/wiki/%D0%A3%D1%80%D1%83%D0%B8%D0%BD%D0%B8%D0%BC%D0%B3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XVIII_%D0%B2%D0%B5%D0%BA" TargetMode="External"/><Relationship Id="rId11" Type="http://schemas.openxmlformats.org/officeDocument/2006/relationships/hyperlink" Target="https://ru.wikipedia.org/wiki/%D0%98%D0%BC%D0%BF%D0%B8%D1%87%D0%BC%D0%B5%D0%BD%D1%82" TargetMode="External"/><Relationship Id="rId5" Type="http://schemas.openxmlformats.org/officeDocument/2006/relationships/hyperlink" Target="https://ru.wikipedia.org/wiki/%D0%A4%D0%B0%D1%80%D0%B0%D0%BE%D0%BD" TargetMode="External"/><Relationship Id="rId10" Type="http://schemas.openxmlformats.org/officeDocument/2006/relationships/hyperlink" Target="https://ru.wikipedia.org/wiki/%D0%9F%D1%80%D0%B5%D0%B7%D0%B8%D0%B4%D0%B5%D0%BD%D1%82_%D0%A1%D0%A8%D0%90" TargetMode="External"/><Relationship Id="rId4" Type="http://schemas.openxmlformats.org/officeDocument/2006/relationships/hyperlink" Target="https://ru.wikipedia.org/wiki/%D0%9B%D0%B0%D0%B3%D0%B0%D1%88" TargetMode="External"/><Relationship Id="rId9" Type="http://schemas.openxmlformats.org/officeDocument/2006/relationships/hyperlink" Target="https://ru.wikipedia.org/wiki/%D0%9A%D0%BE%D0%BD%D1%81%D1%82%D0%B8%D1%82%D1%83%D1%86%D0%B8%D1%8F_%D0%A1%D0%A8%D0%9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8%D1%80%D0%BC%D0%B0" TargetMode="External"/><Relationship Id="rId2" Type="http://schemas.openxmlformats.org/officeDocument/2006/relationships/hyperlink" Target="https://ru.wikipedia.org/wiki/%D0%93%D1%80%D0%B0%D0%B6%D0%B4%D0%B0%D0%BD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A6%D0%B5%D0%BD%D1%82%D1%80%D0%B0%D0%BB%D0%B8%D0%B7%D0%B0%D1%86%D0%B8%D1%8F_%D0%B8_%D0%B4%D0%B5%D1%86%D0%B5%D0%BD%D1%82%D1%80%D0%B0%D0%BB%D0%B8%D0%B7%D0%B0%D1%86%D0%B8%D1%8F&amp;action=edit&amp;redlink=1" TargetMode="External"/><Relationship Id="rId5" Type="http://schemas.openxmlformats.org/officeDocument/2006/relationships/hyperlink" Target="https://ru.wikipedia.org/wiki/%D0%97%D0%B0%D1%82%D1%80%D0%B0%D1%82%D1%8B" TargetMode="External"/><Relationship Id="rId4" Type="http://schemas.openxmlformats.org/officeDocument/2006/relationships/hyperlink" Target="https://ru.wikipedia.org/wiki/%D0%9D%D0%B0%D1%86%D0%B8%D1%8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5%D0%BC%D1%8C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4%D0%B5%D0%BC%D0%BE%D0%BA%D1%80%D0%B0%D1%82%D0%B8%D1%8F" TargetMode="External"/><Relationship Id="rId4" Type="http://schemas.openxmlformats.org/officeDocument/2006/relationships/hyperlink" Target="https://ru.wikipedia.org/wiki/%D0%91%D0%B8%D0%B7%D0%BD%D0%B5%D1%8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400800" cy="213285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муниципальное бюджетное образовательное </a:t>
            </a:r>
            <a:r>
              <a:rPr lang="ru-RU" dirty="0" smtClean="0">
                <a:solidFill>
                  <a:srgbClr val="FF0000"/>
                </a:solidFill>
              </a:rPr>
              <a:t>учреждение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дополнительного образования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Центр детского творчества  № 4»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140968"/>
            <a:ext cx="604644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коррупция?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4536504" cy="4104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>Коррупция </a:t>
            </a:r>
            <a:r>
              <a:rPr lang="ru-RU" dirty="0" smtClean="0"/>
              <a:t>- термин, обозначающий    обычно использование       должностным лицом           своих властных полномочий и доверенных ему прав в целях  личной дохода, противоречащее     законодательству и</a:t>
            </a:r>
          </a:p>
          <a:p>
            <a:pPr>
              <a:buNone/>
            </a:pPr>
            <a:r>
              <a:rPr lang="ru-RU" dirty="0" smtClean="0"/>
              <a:t>   моральным установкам.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Пользователь\Desktop\ПОчту удалить\56939229_1269538203_vzya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508670"/>
            <a:ext cx="3756794" cy="2511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 истории коррупции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Первым правителем, о котором сохранилось упоминание как о борце с коррупцией, был </a:t>
            </a:r>
            <a:r>
              <a:rPr lang="ru-RU" sz="1600" dirty="0" err="1" smtClean="0">
                <a:solidFill>
                  <a:schemeClr val="tx1"/>
                </a:solidFill>
                <a:hlinkClick r:id="rId2" tooltip="Уруинимгина"/>
              </a:rPr>
              <a:t>Уруинимгина</a:t>
            </a:r>
            <a:r>
              <a:rPr lang="ru-RU" sz="1600" dirty="0" smtClean="0">
                <a:solidFill>
                  <a:schemeClr val="tx1"/>
                </a:solidFill>
              </a:rPr>
              <a:t> — </a:t>
            </a:r>
            <a:r>
              <a:rPr lang="ru-RU" sz="1600" dirty="0" smtClean="0">
                <a:solidFill>
                  <a:schemeClr val="tx1"/>
                </a:solidFill>
                <a:hlinkClick r:id="rId3" tooltip="Шумер"/>
              </a:rPr>
              <a:t>шумерский</a:t>
            </a:r>
            <a:r>
              <a:rPr lang="ru-RU" sz="1600" dirty="0" smtClean="0">
                <a:solidFill>
                  <a:schemeClr val="tx1"/>
                </a:solidFill>
              </a:rPr>
              <a:t> царь города-государства </a:t>
            </a:r>
            <a:r>
              <a:rPr lang="ru-RU" sz="1600" dirty="0" err="1" smtClean="0">
                <a:solidFill>
                  <a:schemeClr val="tx1"/>
                </a:solidFill>
                <a:hlinkClick r:id="rId4" tooltip="Лагаш"/>
              </a:rPr>
              <a:t>Лагаша</a:t>
            </a:r>
            <a:r>
              <a:rPr lang="ru-RU" sz="1600" dirty="0" smtClean="0">
                <a:solidFill>
                  <a:schemeClr val="tx1"/>
                </a:solidFill>
              </a:rPr>
              <a:t> во второй половине XXIV века до н. э. Несмотря на показательные и часто жестокие наказания за коррупцию, борьба с ней не приводила к желаемым результатам.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 аналогичными проблемами сталкивались и </a:t>
            </a:r>
            <a:r>
              <a:rPr lang="ru-RU" sz="1600" dirty="0" smtClean="0">
                <a:solidFill>
                  <a:schemeClr val="tx1"/>
                </a:solidFill>
                <a:hlinkClick r:id="rId5" tooltip="Фараон"/>
              </a:rPr>
              <a:t>фараоны</a:t>
            </a:r>
            <a:r>
              <a:rPr lang="ru-RU" sz="1600" dirty="0" smtClean="0">
                <a:solidFill>
                  <a:schemeClr val="tx1"/>
                </a:solidFill>
              </a:rPr>
              <a:t> Древнего Египта, в котором сложился огромный бюрократический аппарат чиновников, позволявший себе творить беззаконие и произвол в отношении свободных крестьян, ремесленников и даже военной знати. 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Начиная с конца </a:t>
            </a:r>
            <a:r>
              <a:rPr lang="ru-RU" sz="1600" dirty="0" smtClean="0">
                <a:solidFill>
                  <a:schemeClr val="tx1"/>
                </a:solidFill>
                <a:hlinkClick r:id="rId6" tooltip="XVIII век"/>
              </a:rPr>
              <a:t>XVIII века</a:t>
            </a:r>
            <a:r>
              <a:rPr lang="ru-RU" sz="1600" dirty="0" smtClean="0">
                <a:solidFill>
                  <a:schemeClr val="tx1"/>
                </a:solidFill>
              </a:rPr>
              <a:t> на Западе в отношении общества к коррупции наступил перелом. </a:t>
            </a:r>
            <a:r>
              <a:rPr lang="ru-RU" sz="1600" dirty="0" smtClean="0">
                <a:solidFill>
                  <a:schemeClr val="tx1"/>
                </a:solidFill>
                <a:hlinkClick r:id="rId7" tooltip="Либерализм"/>
              </a:rPr>
              <a:t>Либеральные</a:t>
            </a:r>
            <a:r>
              <a:rPr lang="ru-RU" sz="1600" dirty="0" smtClean="0">
                <a:solidFill>
                  <a:schemeClr val="tx1"/>
                </a:solidFill>
              </a:rPr>
              <a:t> преобразования проходили под лозунгом, что государственная власть существует для блага людей ей подвластных, и поэтому подданные содержат </a:t>
            </a:r>
            <a:r>
              <a:rPr lang="ru-RU" sz="1600" dirty="0" smtClean="0">
                <a:solidFill>
                  <a:schemeClr val="tx1"/>
                </a:solidFill>
                <a:hlinkClick r:id="rId8" tooltip="Правительство"/>
              </a:rPr>
              <a:t>правительство</a:t>
            </a:r>
            <a:r>
              <a:rPr lang="ru-RU" sz="1600" dirty="0" smtClean="0">
                <a:solidFill>
                  <a:schemeClr val="tx1"/>
                </a:solidFill>
              </a:rPr>
              <a:t> в обмен на неукоснительное соблюдение чиновниками законов. В частности, согласно </a:t>
            </a:r>
            <a:r>
              <a:rPr lang="ru-RU" sz="1600" dirty="0" smtClean="0">
                <a:solidFill>
                  <a:schemeClr val="tx1"/>
                </a:solidFill>
                <a:hlinkClick r:id="rId9" tooltip="Конституция США"/>
              </a:rPr>
              <a:t>Конституции США</a:t>
            </a:r>
            <a:r>
              <a:rPr lang="ru-RU" sz="1600" dirty="0" smtClean="0">
                <a:solidFill>
                  <a:schemeClr val="tx1"/>
                </a:solidFill>
              </a:rPr>
              <a:t>, принятой в 1787 г., получение взятки является одним из двух явным образом упомянутых преступлений, за которые </a:t>
            </a:r>
            <a:r>
              <a:rPr lang="ru-RU" sz="1600" dirty="0" smtClean="0">
                <a:solidFill>
                  <a:schemeClr val="tx1"/>
                </a:solidFill>
                <a:hlinkClick r:id="rId10" tooltip="Президент США"/>
              </a:rPr>
              <a:t>Президенту США</a:t>
            </a:r>
            <a:r>
              <a:rPr lang="ru-RU" sz="1600" dirty="0" smtClean="0">
                <a:solidFill>
                  <a:schemeClr val="tx1"/>
                </a:solidFill>
              </a:rPr>
              <a:t> может быть объявлен </a:t>
            </a:r>
            <a:r>
              <a:rPr lang="ru-RU" sz="1600" dirty="0" smtClean="0">
                <a:solidFill>
                  <a:schemeClr val="tx1"/>
                </a:solidFill>
                <a:hlinkClick r:id="rId11" tooltip="Импичмент"/>
              </a:rPr>
              <a:t>импичмент</a:t>
            </a:r>
            <a:r>
              <a:rPr lang="ru-RU" sz="1600" dirty="0" smtClean="0">
                <a:solidFill>
                  <a:schemeClr val="tx1"/>
                </a:solidFill>
              </a:rPr>
              <a:t>. 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Во второй половине XX века коррупция всё больше начала становиться международной проблемой. Подкуп корпорациями высших должностных лиц за границей приобрёл массовый характер. </a:t>
            </a:r>
            <a:r>
              <a:rPr lang="ru-RU" sz="1600" dirty="0" smtClean="0">
                <a:solidFill>
                  <a:schemeClr val="tx1"/>
                </a:solidFill>
                <a:hlinkClick r:id="rId12" tooltip="Глобализация"/>
              </a:rPr>
              <a:t>Глобализация</a:t>
            </a:r>
            <a:r>
              <a:rPr lang="ru-RU" sz="1600" dirty="0" smtClean="0">
                <a:solidFill>
                  <a:schemeClr val="tx1"/>
                </a:solidFill>
              </a:rPr>
              <a:t> привела к тому, что коррупция в одной стране стала негативно сказываться на развитии многих стран.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Экономические </a:t>
            </a:r>
            <a:r>
              <a:rPr lang="ru-RU" dirty="0" smtClean="0"/>
              <a:t>причины коррупции – это, прежде всего, низкие заработные платы государственных служащих, а также их высокие полномочия влиять на деятельность фирм и граждан. </a:t>
            </a:r>
          </a:p>
          <a:p>
            <a:r>
              <a:rPr lang="ru-RU" i="1" dirty="0" smtClean="0"/>
              <a:t>Институциональными </a:t>
            </a:r>
            <a:r>
              <a:rPr lang="ru-RU" dirty="0" smtClean="0"/>
              <a:t>причинами коррупции считаются высокий уровень закрытости в работе государственных ведомств, громоздкая система отчетности, отсутствие прозрачности в системе законотворчества, слабая кадровая политика государства, допускающая распространение синекур и возможности продвижения по службе вне зависимости от действительных результатов работы служащих.</a:t>
            </a:r>
          </a:p>
          <a:p>
            <a:r>
              <a:rPr lang="ru-RU" i="1" dirty="0" smtClean="0"/>
              <a:t>Социально-культурными </a:t>
            </a:r>
            <a:r>
              <a:rPr lang="ru-RU" dirty="0" smtClean="0"/>
              <a:t>причинами коррупции являются деморализация общества, недостаточная информированность и организованность граждан, общественная пассивность в отношении своеволия «власть имущих».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по типам взаимодействующих субъектов </a:t>
            </a:r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smtClean="0">
                <a:hlinkClick r:id="rId2" tooltip="Гражданин"/>
              </a:rPr>
              <a:t>граждане</a:t>
            </a:r>
            <a:r>
              <a:rPr lang="ru-RU" dirty="0" smtClean="0"/>
              <a:t> и мелкие служащие, </a:t>
            </a:r>
            <a:r>
              <a:rPr lang="ru-RU" dirty="0" smtClean="0">
                <a:hlinkClick r:id="rId3" tooltip="Фирма"/>
              </a:rPr>
              <a:t>фирмы</a:t>
            </a:r>
            <a:r>
              <a:rPr lang="ru-RU" dirty="0" smtClean="0"/>
              <a:t> и чиновники, </a:t>
            </a:r>
            <a:r>
              <a:rPr lang="ru-RU" dirty="0" smtClean="0">
                <a:hlinkClick r:id="rId4" tooltip="Нация"/>
              </a:rPr>
              <a:t>нация</a:t>
            </a:r>
            <a:r>
              <a:rPr lang="ru-RU" dirty="0" smtClean="0"/>
              <a:t> и политическое руководство);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 типу выгоды (получение прибыли или уменьшение </a:t>
            </a:r>
            <a:r>
              <a:rPr lang="ru-RU" dirty="0" smtClean="0">
                <a:hlinkClick r:id="rId5" tooltip="Затраты"/>
              </a:rPr>
              <a:t>расходов</a:t>
            </a:r>
            <a:r>
              <a:rPr lang="ru-RU" dirty="0" smtClean="0"/>
              <a:t>);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 направленности (внутренняя и внешняя);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 способу взаимодействия субъектов, степени </a:t>
            </a:r>
            <a:r>
              <a:rPr lang="ru-RU" dirty="0" smtClean="0">
                <a:hlinkClick r:id="rId6" tooltip="Централизация и децентрализация (страница отсутствует)"/>
              </a:rPr>
              <a:t>централизации</a:t>
            </a:r>
            <a:r>
              <a:rPr lang="ru-RU" dirty="0" smtClean="0"/>
              <a:t>, предсказуемости, системности и т. д.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_13588879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005064"/>
            <a:ext cx="2639053" cy="19792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Бытовая коррупция порождается взаимодействием рядовых граждан и чиновников. В неё входят различные подарки от граждан и услуги должностному лицу и членам его </a:t>
            </a:r>
            <a:r>
              <a:rPr lang="ru-RU" sz="2000" dirty="0" smtClean="0">
                <a:hlinkClick r:id="rId3" tooltip="Семья"/>
              </a:rPr>
              <a:t>семьи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Деловая коррупция возникает при взаимодействии власти и </a:t>
            </a:r>
            <a:r>
              <a:rPr lang="ru-RU" sz="2000" dirty="0" smtClean="0">
                <a:hlinkClick r:id="rId4" tooltip="Бизнес"/>
              </a:rPr>
              <a:t>бизнеса</a:t>
            </a:r>
            <a:r>
              <a:rPr lang="ru-RU" sz="2000" dirty="0" smtClean="0"/>
              <a:t>. Например, в случае хозяйственного спора, стороны могут стремиться заручиться поддержкой судьи с целью вынесения решения в свою пользу.</a:t>
            </a:r>
          </a:p>
          <a:p>
            <a:r>
              <a:rPr lang="ru-RU" sz="2000" dirty="0" smtClean="0"/>
              <a:t>Коррупция верховной власти относится к политическому руководству и верховным судам в  </a:t>
            </a:r>
            <a:r>
              <a:rPr lang="ru-RU" sz="2000" dirty="0" smtClean="0">
                <a:hlinkClick r:id="rId5" tooltip="Демократия"/>
              </a:rPr>
              <a:t>демократических</a:t>
            </a:r>
            <a:r>
              <a:rPr lang="ru-RU" sz="2000" dirty="0" smtClean="0"/>
              <a:t> системах. </a:t>
            </a:r>
          </a:p>
          <a:p>
            <a:r>
              <a:rPr lang="ru-RU" sz="2000" dirty="0" smtClean="0"/>
              <a:t>Она касается стоящих у власти групп, </a:t>
            </a:r>
          </a:p>
          <a:p>
            <a:pPr>
              <a:buNone/>
            </a:pPr>
            <a:r>
              <a:rPr lang="ru-RU" sz="2000" dirty="0" smtClean="0"/>
              <a:t>     недобросовестное поведение которых </a:t>
            </a:r>
          </a:p>
          <a:p>
            <a:pPr>
              <a:buNone/>
            </a:pPr>
            <a:r>
              <a:rPr lang="ru-RU" sz="2000" dirty="0" smtClean="0"/>
              <a:t>    состоит в осуществлении политики в </a:t>
            </a:r>
          </a:p>
          <a:p>
            <a:pPr>
              <a:buNone/>
            </a:pPr>
            <a:r>
              <a:rPr lang="ru-RU" sz="2000" dirty="0" smtClean="0"/>
              <a:t>    своих интересах и в ущерб интересам избирателей.</a:t>
            </a:r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ru-RU" sz="3800" dirty="0" smtClean="0"/>
              <a:t>В экономической сфере:</a:t>
            </a:r>
          </a:p>
          <a:p>
            <a:pPr algn="ctr">
              <a:buNone/>
            </a:pP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1. Нарушает механизм рыночной конкуренции, поскольку в выигрыше оказывается не тот, кто конкурентоспособен, а тот, кто смог получить преимущества за взятки. Это способствует возникновению монополистических тенденций в экономике, снижению эффективности ее функционирования и дискредитации идей свободной конкуренции.</a:t>
            </a:r>
          </a:p>
          <a:p>
            <a:pPr>
              <a:buNone/>
            </a:pPr>
            <a:r>
              <a:rPr lang="ru-RU" sz="3800" dirty="0" smtClean="0"/>
              <a:t>2. Приводит к несправедливому распределению доходов, обогащая субъектов коррупционных отношений за счет остальных членов общества.</a:t>
            </a:r>
          </a:p>
          <a:p>
            <a:pPr>
              <a:buNone/>
            </a:pPr>
            <a:r>
              <a:rPr lang="ru-RU" sz="3800" dirty="0" smtClean="0"/>
              <a:t>3. Способствует повышению цен на товары и услуги за счет так называемых коррупционных "накладных расходов" в результате чего страдает потребитель.</a:t>
            </a:r>
          </a:p>
          <a:p>
            <a:pPr>
              <a:buNone/>
            </a:pPr>
            <a:r>
              <a:rPr lang="ru-RU" sz="3800" dirty="0" smtClean="0"/>
              <a:t>4. Является средством, способствующим обеспечению благоприятных условий для формирования и развития организованной преступности и теневой экономики. Это приводит к снижению налоговых поступлений в государственный бюджет, оттоку капитала за рубеж и затрудняет возможность государства эффективно выполнять свои экономические, политические и социальные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В социальной сфере</a:t>
            </a:r>
          </a:p>
          <a:p>
            <a:pPr>
              <a:buNone/>
            </a:pPr>
            <a:r>
              <a:rPr lang="ru-RU" dirty="0" smtClean="0"/>
              <a:t>1. Коррупция предполагает существенное различие между объявленными и реальными ценностями и формирует у членов общества "двойной стандарт" морали и поведения. Это приводит к тому, что мерой всего в обществе становятся деньги, значимость человека определяется размером его личного состояния независимо от способов его получения, происходит девальвация и слом цивилизованных социальных регуляторов поведения людей: норм морали, права религии, общественного мнения и др.</a:t>
            </a:r>
          </a:p>
          <a:p>
            <a:pPr>
              <a:buNone/>
            </a:pPr>
            <a:r>
              <a:rPr lang="ru-RU" dirty="0" smtClean="0"/>
              <a:t>2. Коррупция способствует несправедливому перераспределению жизненных благ в пользу узких  групп, что имеет своим следствием резкое возрастание имущественного неравенства среди населения. </a:t>
            </a:r>
          </a:p>
          <a:p>
            <a:pPr>
              <a:buNone/>
            </a:pPr>
            <a:r>
              <a:rPr lang="ru-RU" dirty="0" smtClean="0"/>
              <a:t> 3. Коррупция дискредитирует право как основной инструмент регулирования жизни государства и общества. В общественном сознании формируется представление о беззащитности граждан и перед лицом власти и перед преступностью.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»</a:t>
            </a:r>
            <a:br>
              <a:rPr lang="ru-RU" b="1" i="1" dirty="0" smtClean="0"/>
            </a:br>
            <a:r>
              <a:rPr lang="ru-RU" sz="3000" b="1" i="1" dirty="0" smtClean="0"/>
              <a:t>Опрос на тему «Моё отношение к коррупции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Что Вы понимаете под коррупцией?</a:t>
            </a:r>
          </a:p>
          <a:p>
            <a:r>
              <a:rPr lang="ru-RU" dirty="0" err="1" smtClean="0"/>
              <a:t>a</a:t>
            </a:r>
            <a:r>
              <a:rPr lang="ru-RU" dirty="0" smtClean="0"/>
              <a:t>) Взяточничество</a:t>
            </a:r>
          </a:p>
          <a:p>
            <a:r>
              <a:rPr lang="ru-RU" dirty="0" err="1" smtClean="0"/>
              <a:t>b</a:t>
            </a:r>
            <a:r>
              <a:rPr lang="ru-RU" dirty="0" smtClean="0"/>
              <a:t>) Подношение подарков должностным лицам</a:t>
            </a:r>
          </a:p>
          <a:p>
            <a:r>
              <a:rPr lang="ru-RU" dirty="0" err="1" smtClean="0"/>
              <a:t>c</a:t>
            </a:r>
            <a:r>
              <a:rPr lang="ru-RU" dirty="0" smtClean="0"/>
              <a:t>) Использование должностного положения в личных, корыстных интересах</a:t>
            </a:r>
          </a:p>
          <a:p>
            <a:r>
              <a:rPr lang="ru-RU" dirty="0" err="1" smtClean="0"/>
              <a:t>d</a:t>
            </a:r>
            <a:r>
              <a:rPr lang="ru-RU" dirty="0" smtClean="0"/>
              <a:t>)Вымогательство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Как Вы думаете, существуют ли в нашем обществе факты, явления коррупции, взяточничества?</a:t>
            </a:r>
          </a:p>
          <a:p>
            <a:r>
              <a:rPr lang="ru-RU" dirty="0" err="1" smtClean="0"/>
              <a:t>a</a:t>
            </a:r>
            <a:r>
              <a:rPr lang="ru-RU" dirty="0" smtClean="0"/>
              <a:t>) Очень часто</a:t>
            </a:r>
          </a:p>
          <a:p>
            <a:r>
              <a:rPr lang="ru-RU" dirty="0" err="1" smtClean="0"/>
              <a:t>b</a:t>
            </a:r>
            <a:r>
              <a:rPr lang="ru-RU" dirty="0" smtClean="0"/>
              <a:t>) Часто</a:t>
            </a:r>
          </a:p>
          <a:p>
            <a:r>
              <a:rPr lang="ru-RU" dirty="0" err="1" smtClean="0"/>
              <a:t>c</a:t>
            </a:r>
            <a:r>
              <a:rPr lang="ru-RU" dirty="0" smtClean="0"/>
              <a:t>) Редко</a:t>
            </a:r>
          </a:p>
          <a:p>
            <a:r>
              <a:rPr lang="ru-RU" dirty="0" err="1" smtClean="0"/>
              <a:t>d</a:t>
            </a:r>
            <a:r>
              <a:rPr lang="ru-RU" dirty="0" smtClean="0"/>
              <a:t>)Очень редко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3. Как вы думаете, за последние 3–4 года уровень коррупции в стране изменился?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a</a:t>
            </a:r>
            <a:r>
              <a:rPr lang="ru-RU" dirty="0" smtClean="0"/>
              <a:t>) Коррупции стало намного больше</a:t>
            </a:r>
          </a:p>
          <a:p>
            <a:r>
              <a:rPr lang="ru-RU" dirty="0" err="1" smtClean="0"/>
              <a:t>b</a:t>
            </a:r>
            <a:r>
              <a:rPr lang="ru-RU" dirty="0" smtClean="0"/>
              <a:t>) Нет, все осталось на том же уровне</a:t>
            </a:r>
          </a:p>
          <a:p>
            <a:r>
              <a:rPr lang="ru-RU" dirty="0" err="1" smtClean="0"/>
              <a:t>c</a:t>
            </a:r>
            <a:r>
              <a:rPr lang="ru-RU" dirty="0" smtClean="0"/>
              <a:t>) Коррупции стало намного меньше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350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Что такое коррупция?</vt:lpstr>
      <vt:lpstr>Презентация PowerPoint</vt:lpstr>
      <vt:lpstr>Из истории коррупции</vt:lpstr>
      <vt:lpstr>Причины коррупции</vt:lpstr>
      <vt:lpstr>Типы коррупции</vt:lpstr>
      <vt:lpstr>Виды коррупции</vt:lpstr>
      <vt:lpstr>Последствия коррупции</vt:lpstr>
      <vt:lpstr>Презентация PowerPoint</vt:lpstr>
      <vt:lpstr>» Опрос на тему «Моё отношение к коррупции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коррупция?</dc:title>
  <dc:creator>ANNA</dc:creator>
  <cp:lastModifiedBy>Ксения</cp:lastModifiedBy>
  <cp:revision>37</cp:revision>
  <cp:lastPrinted>2017-11-27T04:40:49Z</cp:lastPrinted>
  <dcterms:created xsi:type="dcterms:W3CDTF">2013-04-17T14:07:43Z</dcterms:created>
  <dcterms:modified xsi:type="dcterms:W3CDTF">2017-11-27T04:44:50Z</dcterms:modified>
</cp:coreProperties>
</file>